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72" r:id="rId15"/>
    <p:sldId id="268"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FF1992E2-55D9-421E-BD56-B8AE9FB43D24}" type="datetimeFigureOut">
              <a:rPr lang="de-DE" smtClean="0"/>
              <a:pPr/>
              <a:t>09.02.2021</a:t>
            </a:fld>
            <a:endParaRPr lang="de-DE"/>
          </a:p>
        </p:txBody>
      </p:sp>
      <p:sp>
        <p:nvSpPr>
          <p:cNvPr id="17" name="Fußzeilenplatzhalter 16"/>
          <p:cNvSpPr>
            <a:spLocks noGrp="1"/>
          </p:cNvSpPr>
          <p:nvPr>
            <p:ph type="ftr" sz="quarter" idx="11"/>
          </p:nvPr>
        </p:nvSpPr>
        <p:spPr/>
        <p:txBody>
          <a:bodyPr/>
          <a:lstStyle/>
          <a:p>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239DB9-2DFE-44CE-9080-E8A49E0DC478}" type="slidenum">
              <a:rPr lang="de-DE" smtClean="0"/>
              <a:pPr/>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FF1992E2-55D9-421E-BD56-B8AE9FB43D24}" type="datetimeFigureOut">
              <a:rPr lang="de-DE" smtClean="0"/>
              <a:pPr/>
              <a:t>09.02.2021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5239DB9-2DFE-44CE-9080-E8A49E0DC478}"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55239DB9-2DFE-44CE-9080-E8A49E0DC478}" type="slidenum">
              <a:rPr lang="de-DE" smtClean="0"/>
              <a:pPr/>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FF1992E2-55D9-421E-BD56-B8AE9FB43D24}" type="datetimeFigureOut">
              <a:rPr lang="de-DE" smtClean="0"/>
              <a:pPr/>
              <a:t>09.02.2021</a:t>
            </a:fld>
            <a:endParaRPr lang="de-DE"/>
          </a:p>
        </p:txBody>
      </p:sp>
      <p:sp>
        <p:nvSpPr>
          <p:cNvPr id="5" name="Fußzeilenplatzhalter 4"/>
          <p:cNvSpPr>
            <a:spLocks noGrp="1"/>
          </p:cNvSpPr>
          <p:nvPr>
            <p:ph type="ftr" sz="quarter" idx="11"/>
          </p:nvPr>
        </p:nvSpPr>
        <p:spPr/>
        <p:txBody>
          <a:bodyPr/>
          <a:lstStyle/>
          <a:p>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FF1992E2-55D9-421E-BD56-B8AE9FB43D24}" type="datetimeFigureOut">
              <a:rPr lang="de-DE" smtClean="0"/>
              <a:pPr/>
              <a:t>09.02.2021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55239DB9-2DFE-44CE-9080-E8A49E0DC478}" type="slidenum">
              <a:rPr lang="de-DE" smtClean="0"/>
              <a:pPr/>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DE"/>
          </a:p>
        </p:txBody>
      </p:sp>
      <p:sp>
        <p:nvSpPr>
          <p:cNvPr id="4" name="Datumsplatzhalter 3"/>
          <p:cNvSpPr>
            <a:spLocks noGrp="1"/>
          </p:cNvSpPr>
          <p:nvPr>
            <p:ph type="dt" sz="half" idx="10"/>
          </p:nvPr>
        </p:nvSpPr>
        <p:spPr/>
        <p:txBody>
          <a:bodyPr/>
          <a:lstStyle/>
          <a:p>
            <a:fld id="{FF1992E2-55D9-421E-BD56-B8AE9FB43D24}" type="datetimeFigureOut">
              <a:rPr lang="de-DE" smtClean="0"/>
              <a:pPr/>
              <a:t>09.02.2021</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239DB9-2DFE-44CE-9080-E8A49E0DC478}" type="slidenum">
              <a:rPr lang="de-DE" smtClean="0"/>
              <a:pPr/>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FF1992E2-55D9-421E-BD56-B8AE9FB43D24}" type="datetimeFigureOut">
              <a:rPr lang="de-DE" smtClean="0"/>
              <a:pPr/>
              <a:t>09.02.2021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5239DB9-2DFE-44CE-9080-E8A49E0DC478}" type="slidenum">
              <a:rPr lang="de-DE" smtClean="0"/>
              <a:pPr/>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FF1992E2-55D9-421E-BD56-B8AE9FB43D24}" type="datetimeFigureOut">
              <a:rPr lang="de-DE" smtClean="0"/>
              <a:pPr/>
              <a:t>09.02.2021</a:t>
            </a:fld>
            <a:endParaRPr lang="de-DE"/>
          </a:p>
        </p:txBody>
      </p:sp>
      <p:sp>
        <p:nvSpPr>
          <p:cNvPr id="8" name="Fußzeilenplatzhalter 7"/>
          <p:cNvSpPr>
            <a:spLocks noGrp="1"/>
          </p:cNvSpPr>
          <p:nvPr>
            <p:ph type="ftr" sz="quarter" idx="11"/>
          </p:nvPr>
        </p:nvSpPr>
        <p:spPr>
          <a:xfrm>
            <a:off x="304800" y="6409944"/>
            <a:ext cx="3581400" cy="365760"/>
          </a:xfrm>
        </p:spPr>
        <p:txBody>
          <a:bodyPr/>
          <a:lstStyle/>
          <a:p>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55239DB9-2DFE-44CE-9080-E8A49E0DC478}" type="slidenum">
              <a:rPr lang="de-DE" smtClean="0"/>
              <a:pPr/>
              <a:t>‹Nr.›</a:t>
            </a:fld>
            <a:endParaRPr lang="de-DE"/>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FF1992E2-55D9-421E-BD56-B8AE9FB43D24}" type="datetimeFigureOut">
              <a:rPr lang="de-DE" smtClean="0"/>
              <a:pPr/>
              <a:t>09.02.2021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55239DB9-2DFE-44CE-9080-E8A49E0DC478}"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FF1992E2-55D9-421E-BD56-B8AE9FB43D24}" type="datetimeFigureOut">
              <a:rPr lang="de-DE" smtClean="0"/>
              <a:pPr/>
              <a:t>09.02.2021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5239DB9-2DFE-44CE-9080-E8A49E0DC478}"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5239DB9-2DFE-44CE-9080-E8A49E0DC478}" type="slidenum">
              <a:rPr lang="de-DE" smtClean="0"/>
              <a:pPr/>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FF1992E2-55D9-421E-BD56-B8AE9FB43D24}" type="datetimeFigureOut">
              <a:rPr lang="de-DE" smtClean="0"/>
              <a:pPr/>
              <a:t>09.02.2021</a:t>
            </a:fld>
            <a:endParaRPr lang="de-DE"/>
          </a:p>
        </p:txBody>
      </p:sp>
      <p:sp>
        <p:nvSpPr>
          <p:cNvPr id="6" name="Fußzeilenplatzhalter 5"/>
          <p:cNvSpPr>
            <a:spLocks noGrp="1"/>
          </p:cNvSpPr>
          <p:nvPr>
            <p:ph type="ftr" sz="quarter" idx="11"/>
          </p:nvPr>
        </p:nvSpPr>
        <p:spPr>
          <a:xfrm>
            <a:off x="301752" y="6410848"/>
            <a:ext cx="3383280" cy="365760"/>
          </a:xfrm>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55239DB9-2DFE-44CE-9080-E8A49E0DC478}" type="slidenum">
              <a:rPr lang="de-DE" smtClean="0"/>
              <a:pPr/>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FF1992E2-55D9-421E-BD56-B8AE9FB43D24}" type="datetimeFigureOut">
              <a:rPr lang="de-DE" smtClean="0"/>
              <a:pPr/>
              <a:t>09.02.2021</a:t>
            </a:fld>
            <a:endParaRPr lang="de-DE"/>
          </a:p>
        </p:txBody>
      </p:sp>
      <p:sp>
        <p:nvSpPr>
          <p:cNvPr id="6" name="Fußzeilenplatzhalter 5"/>
          <p:cNvSpPr>
            <a:spLocks noGrp="1"/>
          </p:cNvSpPr>
          <p:nvPr>
            <p:ph type="ftr" sz="quarter" idx="11"/>
          </p:nvPr>
        </p:nvSpPr>
        <p:spPr>
          <a:xfrm>
            <a:off x="301752" y="6410848"/>
            <a:ext cx="3584448" cy="365760"/>
          </a:xfrm>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F1992E2-55D9-421E-BD56-B8AE9FB43D24}" type="datetimeFigureOut">
              <a:rPr lang="de-DE" smtClean="0"/>
              <a:pPr/>
              <a:t>09.02.2021</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5239DB9-2DFE-44CE-9080-E8A49E0DC478}" type="slidenum">
              <a:rPr lang="de-DE" smtClean="0"/>
              <a:pPr/>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p:txBody>
          <a:bodyPr/>
          <a:lstStyle/>
          <a:p>
            <a:r>
              <a:rPr lang="de-DE" dirty="0" smtClean="0"/>
              <a:t>Die </a:t>
            </a:r>
            <a:r>
              <a:rPr lang="de-DE" dirty="0" err="1" smtClean="0"/>
              <a:t>Gelderner</a:t>
            </a:r>
            <a:r>
              <a:rPr lang="de-DE" dirty="0" smtClean="0"/>
              <a:t> Grundschulen informieren</a:t>
            </a:r>
            <a:endParaRPr lang="de-DE" dirty="0"/>
          </a:p>
        </p:txBody>
      </p:sp>
      <p:sp>
        <p:nvSpPr>
          <p:cNvPr id="2" name="Titel 1"/>
          <p:cNvSpPr>
            <a:spLocks noGrp="1"/>
          </p:cNvSpPr>
          <p:nvPr>
            <p:ph type="ctrTitle"/>
          </p:nvPr>
        </p:nvSpPr>
        <p:spPr/>
        <p:txBody>
          <a:bodyPr/>
          <a:lstStyle/>
          <a:p>
            <a:r>
              <a:rPr lang="de-DE" dirty="0" smtClean="0"/>
              <a:t>Elterninformation 2 Jahre vor der Einschulung</a:t>
            </a:r>
            <a:endParaRPr lang="de-DE" dirty="0"/>
          </a:p>
        </p:txBody>
      </p:sp>
    </p:spTree>
    <p:extLst>
      <p:ext uri="{BB962C8B-B14F-4D97-AF65-F5344CB8AC3E}">
        <p14:creationId xmlns:p14="http://schemas.microsoft.com/office/powerpoint/2010/main" xmlns="" val="2889251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SPRACHSTANDSFESTSTELLUNG</a:t>
            </a:r>
            <a:endParaRPr lang="de-DE" dirty="0"/>
          </a:p>
        </p:txBody>
      </p:sp>
      <p:sp>
        <p:nvSpPr>
          <p:cNvPr id="3" name="Inhaltsplatzhalter 2"/>
          <p:cNvSpPr>
            <a:spLocks noGrp="1"/>
          </p:cNvSpPr>
          <p:nvPr>
            <p:ph sz="quarter" idx="1"/>
          </p:nvPr>
        </p:nvSpPr>
        <p:spPr/>
        <p:txBody>
          <a:bodyPr>
            <a:normAutofit/>
          </a:bodyPr>
          <a:lstStyle/>
          <a:p>
            <a:r>
              <a:rPr lang="de-DE" dirty="0" smtClean="0"/>
              <a:t>Sofern Eltern dieser </a:t>
            </a:r>
            <a:r>
              <a:rPr lang="de-DE" b="1" dirty="0" smtClean="0"/>
              <a:t>nicht</a:t>
            </a:r>
            <a:r>
              <a:rPr lang="de-DE" dirty="0" smtClean="0"/>
              <a:t> zustimmen </a:t>
            </a:r>
            <a:r>
              <a:rPr lang="de-DE" b="1" dirty="0" smtClean="0"/>
              <a:t>oder</a:t>
            </a:r>
            <a:r>
              <a:rPr lang="de-DE" dirty="0" smtClean="0"/>
              <a:t> bei Kindern, die </a:t>
            </a:r>
            <a:r>
              <a:rPr lang="de-DE" b="1" dirty="0" smtClean="0"/>
              <a:t>keine</a:t>
            </a:r>
            <a:r>
              <a:rPr lang="de-DE" dirty="0" smtClean="0"/>
              <a:t> Kindertagesstätte besuchen, bleibt es beim früheren Verfahren „Delfin 4“, wobei allerdings ausschließlich die 2. Stufe „Besuch im </a:t>
            </a:r>
            <a:r>
              <a:rPr lang="de-DE" dirty="0" err="1" smtClean="0"/>
              <a:t>Pfiffikushaus</a:t>
            </a:r>
            <a:r>
              <a:rPr lang="de-DE" dirty="0" smtClean="0"/>
              <a:t>“ durchgeführt wird.</a:t>
            </a:r>
          </a:p>
          <a:p>
            <a:r>
              <a:rPr lang="de-DE" dirty="0" smtClean="0"/>
              <a:t>Durchgeführt wird dieses Verfahren in einer Einzelsituation durch eine Fachkraft der Grundschule in der Regel in den Räumlichkeiten der Schule</a:t>
            </a:r>
            <a:endParaRPr lang="de-DE" dirty="0"/>
          </a:p>
        </p:txBody>
      </p:sp>
    </p:spTree>
    <p:extLst>
      <p:ext uri="{BB962C8B-B14F-4D97-AF65-F5344CB8AC3E}">
        <p14:creationId xmlns:p14="http://schemas.microsoft.com/office/powerpoint/2010/main" xmlns="" val="619674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SPRACHSTANDSFESTSTELLUNG</a:t>
            </a:r>
            <a:endParaRPr lang="de-DE" dirty="0"/>
          </a:p>
        </p:txBody>
      </p:sp>
      <p:sp>
        <p:nvSpPr>
          <p:cNvPr id="3" name="Inhaltsplatzhalter 2"/>
          <p:cNvSpPr>
            <a:spLocks noGrp="1"/>
          </p:cNvSpPr>
          <p:nvPr>
            <p:ph sz="quarter" idx="1"/>
          </p:nvPr>
        </p:nvSpPr>
        <p:spPr/>
        <p:txBody>
          <a:bodyPr/>
          <a:lstStyle/>
          <a:p>
            <a:r>
              <a:rPr lang="de-DE" dirty="0" smtClean="0"/>
              <a:t>In diesem Fall wird bei Feststellung eines sprachlichen Förderbedarfs eine vorschulische Sprachförderung in einer Kindertagesstätte durch das Schulamt verpflichtend angeordnet, da fehlende Sprachkenntnisse den späteren Lernerfolg des Kindes erheblich beeinträchtigen.</a:t>
            </a:r>
            <a:endParaRPr lang="de-DE" dirty="0"/>
          </a:p>
        </p:txBody>
      </p:sp>
    </p:spTree>
    <p:extLst>
      <p:ext uri="{BB962C8B-B14F-4D97-AF65-F5344CB8AC3E}">
        <p14:creationId xmlns:p14="http://schemas.microsoft.com/office/powerpoint/2010/main" xmlns="" val="244624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SCHULAUFNAHME</a:t>
            </a:r>
            <a:endParaRPr lang="de-DE" dirty="0"/>
          </a:p>
        </p:txBody>
      </p:sp>
      <p:sp>
        <p:nvSpPr>
          <p:cNvPr id="3" name="Inhaltsplatzhalter 2"/>
          <p:cNvSpPr>
            <a:spLocks noGrp="1"/>
          </p:cNvSpPr>
          <p:nvPr>
            <p:ph sz="quarter" idx="1"/>
          </p:nvPr>
        </p:nvSpPr>
        <p:spPr/>
        <p:txBody>
          <a:bodyPr>
            <a:normAutofit fontScale="92500" lnSpcReduction="10000"/>
          </a:bodyPr>
          <a:lstStyle/>
          <a:p>
            <a:r>
              <a:rPr lang="de-DE" dirty="0" smtClean="0"/>
              <a:t>Alle Kinder, die bis zum 30. September sechs Jahre alt werden, sind ab 1.8. schulpflichtig.</a:t>
            </a:r>
          </a:p>
          <a:p>
            <a:r>
              <a:rPr lang="de-DE" dirty="0" smtClean="0"/>
              <a:t>Kinder, die nach dem 30.09. sechs Jahre alt werden, können auf Antrag der Eltern vorzeitig zu Beginn des Schuljahres in die Schule aufgenommen werden, wenn sie die für den Schulbesuch erforderlichen körperlichen und geistigen Voraussetzungen besitzen und in ihrem sozialen Verhalten ausreichend entwickelt sind. Sie werden mit der Aufnahme schulpflichtig (kein Ausstieg aus dem Verfahren).</a:t>
            </a:r>
          </a:p>
          <a:p>
            <a:r>
              <a:rPr lang="de-DE" dirty="0" smtClean="0"/>
              <a:t>Die Entscheidung trifft die Schulleitung unter Berücksichtigung des schulärztlichen Gutachtens.</a:t>
            </a:r>
            <a:endParaRPr lang="de-DE" dirty="0"/>
          </a:p>
        </p:txBody>
      </p:sp>
    </p:spTree>
    <p:extLst>
      <p:ext uri="{BB962C8B-B14F-4D97-AF65-F5344CB8AC3E}">
        <p14:creationId xmlns:p14="http://schemas.microsoft.com/office/powerpoint/2010/main" xmlns="" val="2346172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SCHULAUFNAHME</a:t>
            </a:r>
            <a:endParaRPr lang="de-DE" dirty="0"/>
          </a:p>
        </p:txBody>
      </p:sp>
      <p:sp>
        <p:nvSpPr>
          <p:cNvPr id="3" name="Inhaltsplatzhalter 2"/>
          <p:cNvSpPr>
            <a:spLocks noGrp="1"/>
          </p:cNvSpPr>
          <p:nvPr>
            <p:ph sz="quarter" idx="1"/>
          </p:nvPr>
        </p:nvSpPr>
        <p:spPr/>
        <p:txBody>
          <a:bodyPr>
            <a:normAutofit fontScale="92500"/>
          </a:bodyPr>
          <a:lstStyle/>
          <a:p>
            <a:r>
              <a:rPr lang="de-DE" dirty="0" smtClean="0"/>
              <a:t>Die Personensorgeberechtigten der Schulneulinge werden frühzeitig (ca. September Vorjahr) durch den Schulträger schriftlich über die bevorstehende Einschulung informiert.</a:t>
            </a:r>
          </a:p>
          <a:p>
            <a:r>
              <a:rPr lang="de-DE" dirty="0" smtClean="0"/>
              <a:t>Die Anmeldung erfolgt zusammen mit dem Kind spätestens zum 15. November an der gewünschten GS.</a:t>
            </a:r>
          </a:p>
          <a:p>
            <a:r>
              <a:rPr lang="de-DE" dirty="0" smtClean="0"/>
              <a:t>Anspruch auf Aufnahme des Kindes in die gewünschte GS besteht jedoch nur in die der Wohnung des Kindes nächstgelegenen GS im Rahmen der Aufnahmekapazitäten (vorher festgelegt !) der Schule.</a:t>
            </a:r>
            <a:endParaRPr lang="de-DE" dirty="0"/>
          </a:p>
        </p:txBody>
      </p:sp>
    </p:spTree>
    <p:extLst>
      <p:ext uri="{BB962C8B-B14F-4D97-AF65-F5344CB8AC3E}">
        <p14:creationId xmlns:p14="http://schemas.microsoft.com/office/powerpoint/2010/main" xmlns="" val="309916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Zurückstellung</a:t>
            </a:r>
            <a:endParaRPr lang="de-DE" dirty="0"/>
          </a:p>
        </p:txBody>
      </p:sp>
      <p:sp>
        <p:nvSpPr>
          <p:cNvPr id="3" name="Inhaltsplatzhalter 2"/>
          <p:cNvSpPr>
            <a:spLocks noGrp="1"/>
          </p:cNvSpPr>
          <p:nvPr>
            <p:ph sz="quarter" idx="1"/>
          </p:nvPr>
        </p:nvSpPr>
        <p:spPr/>
        <p:txBody>
          <a:bodyPr>
            <a:normAutofit/>
          </a:bodyPr>
          <a:lstStyle/>
          <a:p>
            <a:r>
              <a:rPr lang="de-DE" dirty="0" smtClean="0"/>
              <a:t>Schulpflichtige Kinder können aus erheblichen gesundheitlichen Gründen für ein Jahr zurückgestellt werden.</a:t>
            </a:r>
          </a:p>
          <a:p>
            <a:r>
              <a:rPr lang="de-DE" dirty="0" smtClean="0"/>
              <a:t>Die Entscheidung trifft die Schulleitung auf der Grundlage des Schularzt-Gutachtens.</a:t>
            </a:r>
          </a:p>
          <a:p>
            <a:r>
              <a:rPr lang="de-DE" dirty="0" smtClean="0"/>
              <a:t>Die Eltern sind anzuhören.</a:t>
            </a:r>
          </a:p>
          <a:p>
            <a:r>
              <a:rPr lang="de-DE" dirty="0" smtClean="0"/>
              <a:t>Die Prüfung kann auch auf Antrag der Eltern erfolgen.</a:t>
            </a:r>
          </a:p>
        </p:txBody>
      </p:sp>
    </p:spTree>
    <p:extLst>
      <p:ext uri="{BB962C8B-B14F-4D97-AF65-F5344CB8AC3E}">
        <p14:creationId xmlns:p14="http://schemas.microsoft.com/office/powerpoint/2010/main" xmlns="" val="2665605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SCHULAUFNAHME</a:t>
            </a:r>
            <a:endParaRPr lang="de-DE" dirty="0"/>
          </a:p>
        </p:txBody>
      </p:sp>
      <p:sp>
        <p:nvSpPr>
          <p:cNvPr id="3" name="Inhaltsplatzhalter 2"/>
          <p:cNvSpPr>
            <a:spLocks noGrp="1"/>
          </p:cNvSpPr>
          <p:nvPr>
            <p:ph sz="quarter" idx="1"/>
          </p:nvPr>
        </p:nvSpPr>
        <p:spPr/>
        <p:txBody>
          <a:bodyPr>
            <a:normAutofit/>
          </a:bodyPr>
          <a:lstStyle/>
          <a:p>
            <a:r>
              <a:rPr lang="de-DE" dirty="0" smtClean="0"/>
              <a:t>Die Schulleitung entscheidet über die Aufnahme eines Kindes in die Schule.</a:t>
            </a:r>
          </a:p>
          <a:p>
            <a:r>
              <a:rPr lang="de-DE" dirty="0" smtClean="0"/>
              <a:t>Übersteigt die Anmeldezahl die Aufnahmekapazität einer Schule, die vom Schulträger festgelegt ist, werden die Schulleitungen die Aufnahmen mit benachbarten Schulen abstimmen.</a:t>
            </a:r>
          </a:p>
          <a:p>
            <a:r>
              <a:rPr lang="de-DE"/>
              <a:t>Die Aufnahmebescheide der Schulleitungen werden an die Sorgeberechtigten nach Abschluss des Aufnahmeverfahrens verschickt.</a:t>
            </a:r>
            <a:endParaRPr lang="de-DE" dirty="0"/>
          </a:p>
        </p:txBody>
      </p:sp>
    </p:spTree>
    <p:extLst>
      <p:ext uri="{BB962C8B-B14F-4D97-AF65-F5344CB8AC3E}">
        <p14:creationId xmlns:p14="http://schemas.microsoft.com/office/powerpoint/2010/main" xmlns="" val="2559842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KINDERBILDUNGSGESETZ (KIBIZ)</a:t>
            </a:r>
            <a:endParaRPr lang="de-DE" dirty="0"/>
          </a:p>
        </p:txBody>
      </p:sp>
      <p:sp>
        <p:nvSpPr>
          <p:cNvPr id="3" name="Inhaltsplatzhalter 2"/>
          <p:cNvSpPr>
            <a:spLocks noGrp="1"/>
          </p:cNvSpPr>
          <p:nvPr>
            <p:ph sz="quarter" idx="1"/>
          </p:nvPr>
        </p:nvSpPr>
        <p:spPr/>
        <p:txBody>
          <a:bodyPr/>
          <a:lstStyle/>
          <a:p>
            <a:r>
              <a:rPr lang="de-DE" dirty="0" smtClean="0"/>
              <a:t>Jedes Kind hat einen Anspruch auf Bildung und auf Förderung seiner Persönlichkeit.</a:t>
            </a:r>
          </a:p>
          <a:p>
            <a:r>
              <a:rPr lang="de-DE" dirty="0" smtClean="0"/>
              <a:t>Seine Erziehung liegt in der vorrangigen Verantwortung seiner Eltern.</a:t>
            </a:r>
          </a:p>
          <a:p>
            <a:r>
              <a:rPr lang="de-DE" dirty="0" smtClean="0"/>
              <a:t>Kindertageseinrichtungen, -tagespflege ergänzen die Förderung des Kindes in der Familie und unterstützen die Eltern in der Wahrnehmung ihres Erziehungsauftrages.</a:t>
            </a:r>
            <a:endParaRPr lang="de-DE" dirty="0"/>
          </a:p>
        </p:txBody>
      </p:sp>
    </p:spTree>
    <p:extLst>
      <p:ext uri="{BB962C8B-B14F-4D97-AF65-F5344CB8AC3E}">
        <p14:creationId xmlns:p14="http://schemas.microsoft.com/office/powerpoint/2010/main" xmlns="" val="1327509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SCHULGESETZ §1</a:t>
            </a:r>
            <a:endParaRPr lang="de-DE" dirty="0"/>
          </a:p>
        </p:txBody>
      </p:sp>
      <p:sp>
        <p:nvSpPr>
          <p:cNvPr id="3" name="Inhaltsplatzhalter 2"/>
          <p:cNvSpPr>
            <a:spLocks noGrp="1"/>
          </p:cNvSpPr>
          <p:nvPr>
            <p:ph sz="quarter" idx="1"/>
          </p:nvPr>
        </p:nvSpPr>
        <p:spPr/>
        <p:txBody>
          <a:bodyPr>
            <a:normAutofit/>
          </a:bodyPr>
          <a:lstStyle/>
          <a:p>
            <a:r>
              <a:rPr lang="de-DE" dirty="0" smtClean="0"/>
              <a:t>Jeder junge Mensch hat ohne Rücksicht auf seine wirtschaftliche Lage, Herkunft und sein Geschlecht ein Recht auf schulische Bildung, Erziehung und individuelle Förderung.</a:t>
            </a:r>
          </a:p>
          <a:p>
            <a:r>
              <a:rPr lang="de-DE" dirty="0" smtClean="0"/>
              <a:t>Die Fähigkeiten und Neigungen des jungen Menschen sowie der Wille der Eltern bestimmen seinen Bildungsweg.</a:t>
            </a:r>
          </a:p>
          <a:p>
            <a:r>
              <a:rPr lang="de-DE" dirty="0" smtClean="0"/>
              <a:t>Der Zugang zur schulischen Bildung steht jeder Schülerin und jedem Schüler nach Lernbereitschaft und Leistungsfähigkeit offen.</a:t>
            </a:r>
            <a:endParaRPr lang="de-DE" dirty="0"/>
          </a:p>
        </p:txBody>
      </p:sp>
    </p:spTree>
    <p:extLst>
      <p:ext uri="{BB962C8B-B14F-4D97-AF65-F5344CB8AC3E}">
        <p14:creationId xmlns:p14="http://schemas.microsoft.com/office/powerpoint/2010/main" xmlns="" val="4254066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p:txBody>
          <a:bodyPr>
            <a:normAutofit fontScale="25000" lnSpcReduction="20000"/>
          </a:bodyPr>
          <a:lstStyle/>
          <a:p>
            <a:endParaRPr lang="de-DE" dirty="0" smtClean="0"/>
          </a:p>
          <a:p>
            <a:endParaRPr lang="de-DE" dirty="0"/>
          </a:p>
          <a:p>
            <a:r>
              <a:rPr lang="de-DE" sz="9600" dirty="0" smtClean="0"/>
              <a:t>Kindergarten</a:t>
            </a:r>
          </a:p>
          <a:p>
            <a:endParaRPr lang="de-DE" dirty="0"/>
          </a:p>
        </p:txBody>
      </p:sp>
      <p:sp>
        <p:nvSpPr>
          <p:cNvPr id="5" name="Textplatzhalter 4"/>
          <p:cNvSpPr>
            <a:spLocks noGrp="1"/>
          </p:cNvSpPr>
          <p:nvPr>
            <p:ph type="body" sz="half" idx="3"/>
          </p:nvPr>
        </p:nvSpPr>
        <p:spPr/>
        <p:txBody>
          <a:bodyPr>
            <a:normAutofit fontScale="25000" lnSpcReduction="20000"/>
          </a:bodyPr>
          <a:lstStyle/>
          <a:p>
            <a:endParaRPr lang="de-DE" dirty="0" smtClean="0"/>
          </a:p>
          <a:p>
            <a:endParaRPr lang="de-DE" dirty="0"/>
          </a:p>
          <a:p>
            <a:r>
              <a:rPr lang="de-DE" sz="9600" dirty="0" smtClean="0"/>
              <a:t>Grundschule</a:t>
            </a:r>
          </a:p>
          <a:p>
            <a:endParaRPr lang="de-DE" dirty="0"/>
          </a:p>
        </p:txBody>
      </p:sp>
      <p:sp>
        <p:nvSpPr>
          <p:cNvPr id="4" name="Inhaltsplatzhalter 3"/>
          <p:cNvSpPr>
            <a:spLocks noGrp="1"/>
          </p:cNvSpPr>
          <p:nvPr>
            <p:ph sz="quarter" idx="2"/>
          </p:nvPr>
        </p:nvSpPr>
        <p:spPr/>
        <p:txBody>
          <a:bodyPr>
            <a:normAutofit fontScale="85000" lnSpcReduction="10000"/>
          </a:bodyPr>
          <a:lstStyle/>
          <a:p>
            <a:r>
              <a:rPr lang="de-DE" dirty="0" smtClean="0"/>
              <a:t>Besuch Kita nicht verpflichtend</a:t>
            </a:r>
          </a:p>
          <a:p>
            <a:r>
              <a:rPr lang="de-DE" dirty="0" smtClean="0"/>
              <a:t>Einrichtung mit gesetz-</a:t>
            </a:r>
            <a:r>
              <a:rPr lang="de-DE" dirty="0" err="1" smtClean="0"/>
              <a:t>lichem</a:t>
            </a:r>
            <a:r>
              <a:rPr lang="de-DE" dirty="0" smtClean="0"/>
              <a:t> Bildungsauftrag mit eigenen Ausprägungen</a:t>
            </a:r>
          </a:p>
          <a:p>
            <a:r>
              <a:rPr lang="de-DE" dirty="0" smtClean="0"/>
              <a:t>Kita bietet Bildungsmöglichkeiten an, begegnet Forscherdrang der Kinder mit Lerngelegenheiten, keine „Leistungsziele“</a:t>
            </a:r>
            <a:endParaRPr lang="de-DE" dirty="0"/>
          </a:p>
        </p:txBody>
      </p:sp>
      <p:sp>
        <p:nvSpPr>
          <p:cNvPr id="6" name="Inhaltsplatzhalter 5"/>
          <p:cNvSpPr>
            <a:spLocks noGrp="1"/>
          </p:cNvSpPr>
          <p:nvPr>
            <p:ph sz="quarter" idx="4"/>
          </p:nvPr>
        </p:nvSpPr>
        <p:spPr/>
        <p:txBody>
          <a:bodyPr>
            <a:normAutofit fontScale="85000" lnSpcReduction="10000"/>
          </a:bodyPr>
          <a:lstStyle/>
          <a:p>
            <a:r>
              <a:rPr lang="de-DE" dirty="0" smtClean="0"/>
              <a:t>Besuch Grundschule verpflichtend</a:t>
            </a:r>
          </a:p>
          <a:p>
            <a:r>
              <a:rPr lang="de-DE" dirty="0" smtClean="0"/>
              <a:t>Staatlicher Bildungsauftrag, in Richtlinien und Lehrplänen festgelegt</a:t>
            </a:r>
          </a:p>
          <a:p>
            <a:r>
              <a:rPr lang="de-DE" dirty="0" smtClean="0"/>
              <a:t>GS bietet Bildungsprozesse zielorientiert an, Erwerb von festgeschriebenen Kompetenzen am Ende von Klasse 2 und 4</a:t>
            </a:r>
            <a:endParaRPr lang="de-DE" dirty="0"/>
          </a:p>
        </p:txBody>
      </p:sp>
      <p:sp>
        <p:nvSpPr>
          <p:cNvPr id="2" name="Titel 1"/>
          <p:cNvSpPr>
            <a:spLocks noGrp="1"/>
          </p:cNvSpPr>
          <p:nvPr>
            <p:ph type="title"/>
          </p:nvPr>
        </p:nvSpPr>
        <p:spPr/>
        <p:txBody>
          <a:bodyPr>
            <a:normAutofit/>
          </a:bodyPr>
          <a:lstStyle/>
          <a:p>
            <a:r>
              <a:rPr lang="de-DE" dirty="0" smtClean="0"/>
              <a:t>Gegenüberstellung Kita - Grundschule</a:t>
            </a:r>
            <a:endParaRPr lang="de-DE" dirty="0"/>
          </a:p>
        </p:txBody>
      </p:sp>
    </p:spTree>
    <p:extLst>
      <p:ext uri="{BB962C8B-B14F-4D97-AF65-F5344CB8AC3E}">
        <p14:creationId xmlns:p14="http://schemas.microsoft.com/office/powerpoint/2010/main" xmlns="" val="173017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SPRACHSTANDSFESTSTELLUNG</a:t>
            </a:r>
            <a:endParaRPr lang="de-DE" dirty="0"/>
          </a:p>
        </p:txBody>
      </p:sp>
      <p:sp>
        <p:nvSpPr>
          <p:cNvPr id="3" name="Inhaltsplatzhalter 2"/>
          <p:cNvSpPr>
            <a:spLocks noGrp="1"/>
          </p:cNvSpPr>
          <p:nvPr>
            <p:ph sz="quarter" idx="1"/>
          </p:nvPr>
        </p:nvSpPr>
        <p:spPr/>
        <p:txBody>
          <a:bodyPr/>
          <a:lstStyle/>
          <a:p>
            <a:r>
              <a:rPr lang="de-DE" dirty="0" smtClean="0"/>
              <a:t>Sprache ist der Schlüssel für Bildung.</a:t>
            </a:r>
          </a:p>
          <a:p>
            <a:r>
              <a:rPr lang="de-DE" dirty="0" smtClean="0"/>
              <a:t>Wegen der hohen Bedeutung des Sprach- und Sprechvermögens für das Lernen wird im Land Nordrhein-Westfalen vor der Einschulung durch ein standardisiertes Verfahren festgestellt, ob die Sprachentwicklung der Kinder altersgemäß ist und ob sie die deutsche Sprache hinreichend beherrschen.</a:t>
            </a:r>
            <a:endParaRPr lang="de-DE" dirty="0"/>
          </a:p>
        </p:txBody>
      </p:sp>
    </p:spTree>
    <p:extLst>
      <p:ext uri="{BB962C8B-B14F-4D97-AF65-F5344CB8AC3E}">
        <p14:creationId xmlns:p14="http://schemas.microsoft.com/office/powerpoint/2010/main" xmlns="" val="4044937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SPRACHSTANDSFESTSTELLUNG</a:t>
            </a:r>
            <a:endParaRPr lang="de-DE" dirty="0"/>
          </a:p>
        </p:txBody>
      </p:sp>
      <p:sp>
        <p:nvSpPr>
          <p:cNvPr id="3" name="Inhaltsplatzhalter 2"/>
          <p:cNvSpPr>
            <a:spLocks noGrp="1"/>
          </p:cNvSpPr>
          <p:nvPr>
            <p:ph sz="quarter" idx="1"/>
          </p:nvPr>
        </p:nvSpPr>
        <p:spPr/>
        <p:txBody>
          <a:bodyPr/>
          <a:lstStyle/>
          <a:p>
            <a:r>
              <a:rPr lang="de-DE" dirty="0" smtClean="0"/>
              <a:t>Die weiterhin gültige gesetzliche Regelung, dass das Schulamt zwei Jahre vor der Einschulung feststellt, ob die Sprachentwicklung der Kinder altersgemäß ist, kann dann entfallen, wenn in der Kindertageseinrichtung eine sprachliche Bildung einschließlich entsprechender Entwicklungs-beobachtung, Dokumentation und Förderung gewährleistet ist.</a:t>
            </a:r>
            <a:endParaRPr lang="de-DE" dirty="0"/>
          </a:p>
        </p:txBody>
      </p:sp>
    </p:spTree>
    <p:extLst>
      <p:ext uri="{BB962C8B-B14F-4D97-AF65-F5344CB8AC3E}">
        <p14:creationId xmlns:p14="http://schemas.microsoft.com/office/powerpoint/2010/main" xmlns="" val="1591163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SPRACHSTANDSFESTSTELLUNG</a:t>
            </a:r>
            <a:endParaRPr lang="de-DE" dirty="0"/>
          </a:p>
        </p:txBody>
      </p:sp>
      <p:sp>
        <p:nvSpPr>
          <p:cNvPr id="3" name="Inhaltsplatzhalter 2"/>
          <p:cNvSpPr>
            <a:spLocks noGrp="1"/>
          </p:cNvSpPr>
          <p:nvPr>
            <p:ph sz="quarter" idx="1"/>
          </p:nvPr>
        </p:nvSpPr>
        <p:spPr/>
        <p:txBody>
          <a:bodyPr/>
          <a:lstStyle/>
          <a:p>
            <a:r>
              <a:rPr lang="de-DE" dirty="0" smtClean="0"/>
              <a:t>Die Kindertagesstätte überprüft zwei Jahre vor der Einschulung den Stand der Sprach-entwicklung. Hierzu bestimmt der Gesetzgeber verbindlich einzusetzende Verfahren.</a:t>
            </a:r>
          </a:p>
          <a:p>
            <a:r>
              <a:rPr lang="de-DE" dirty="0" smtClean="0"/>
              <a:t>Die Entscheidung über die Wahl eines dieser Verfahren trifft der Träger der Kindertages-einrichtung in Abstimmung mit den Kinder-tagesstätten.</a:t>
            </a:r>
            <a:endParaRPr lang="de-DE" dirty="0"/>
          </a:p>
        </p:txBody>
      </p:sp>
    </p:spTree>
    <p:extLst>
      <p:ext uri="{BB962C8B-B14F-4D97-AF65-F5344CB8AC3E}">
        <p14:creationId xmlns:p14="http://schemas.microsoft.com/office/powerpoint/2010/main" xmlns="" val="513493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SPRACHSTANDSFESTSTELLUNG</a:t>
            </a:r>
            <a:endParaRPr lang="de-DE" dirty="0"/>
          </a:p>
        </p:txBody>
      </p:sp>
      <p:sp>
        <p:nvSpPr>
          <p:cNvPr id="3" name="Inhaltsplatzhalter 2"/>
          <p:cNvSpPr>
            <a:spLocks noGrp="1"/>
          </p:cNvSpPr>
          <p:nvPr>
            <p:ph sz="quarter" idx="1"/>
          </p:nvPr>
        </p:nvSpPr>
        <p:spPr/>
        <p:txBody>
          <a:bodyPr/>
          <a:lstStyle/>
          <a:p>
            <a:r>
              <a:rPr lang="de-DE" dirty="0" smtClean="0"/>
              <a:t>Die Beobachtung der Sprachentwicklung in der Kindertagesstätte erfolgt regelmäßig im Abstand von maximal einem Jahr, in besonderen Fällen empfiehlt es sich, halbjährliche Beobachtungen durchzuführen.</a:t>
            </a:r>
            <a:endParaRPr lang="de-DE" dirty="0"/>
          </a:p>
        </p:txBody>
      </p:sp>
    </p:spTree>
    <p:extLst>
      <p:ext uri="{BB962C8B-B14F-4D97-AF65-F5344CB8AC3E}">
        <p14:creationId xmlns:p14="http://schemas.microsoft.com/office/powerpoint/2010/main" xmlns="" val="2986251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SPRACHSTANDSFESTSTELLUNG</a:t>
            </a:r>
            <a:endParaRPr lang="de-DE" dirty="0"/>
          </a:p>
        </p:txBody>
      </p:sp>
      <p:sp>
        <p:nvSpPr>
          <p:cNvPr id="3" name="Inhaltsplatzhalter 2"/>
          <p:cNvSpPr>
            <a:spLocks noGrp="1"/>
          </p:cNvSpPr>
          <p:nvPr>
            <p:ph sz="quarter" idx="1"/>
          </p:nvPr>
        </p:nvSpPr>
        <p:spPr/>
        <p:txBody>
          <a:bodyPr/>
          <a:lstStyle/>
          <a:p>
            <a:r>
              <a:rPr lang="de-DE" dirty="0" smtClean="0"/>
              <a:t>Die Eltern müssen der Beobachtung und Dokumentation der Entwicklung ihres Kindes zustimmen.</a:t>
            </a:r>
            <a:endParaRPr lang="de-DE" dirty="0"/>
          </a:p>
        </p:txBody>
      </p:sp>
    </p:spTree>
    <p:extLst>
      <p:ext uri="{BB962C8B-B14F-4D97-AF65-F5344CB8AC3E}">
        <p14:creationId xmlns:p14="http://schemas.microsoft.com/office/powerpoint/2010/main" xmlns="" val="100227344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707</Words>
  <Application>Microsoft Office PowerPoint</Application>
  <PresentationFormat>Bildschirmpräsentation (4:3)</PresentationFormat>
  <Paragraphs>57</Paragraphs>
  <Slides>15</Slides>
  <Notes>0</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Cronus</vt:lpstr>
      <vt:lpstr>Elterninformation 2 Jahre vor der Einschulung</vt:lpstr>
      <vt:lpstr>KINDERBILDUNGSGESETZ (KIBIZ)</vt:lpstr>
      <vt:lpstr>SCHULGESETZ §1</vt:lpstr>
      <vt:lpstr>Gegenüberstellung Kita - Grundschule</vt:lpstr>
      <vt:lpstr>SPRACHSTANDSFESTSTELLUNG</vt:lpstr>
      <vt:lpstr>SPRACHSTANDSFESTSTELLUNG</vt:lpstr>
      <vt:lpstr>SPRACHSTANDSFESTSTELLUNG</vt:lpstr>
      <vt:lpstr>SPRACHSTANDSFESTSTELLUNG</vt:lpstr>
      <vt:lpstr>SPRACHSTANDSFESTSTELLUNG</vt:lpstr>
      <vt:lpstr>SPRACHSTANDSFESTSTELLUNG</vt:lpstr>
      <vt:lpstr>SPRACHSTANDSFESTSTELLUNG</vt:lpstr>
      <vt:lpstr>SCHULAUFNAHME</vt:lpstr>
      <vt:lpstr>SCHULAUFNAHME</vt:lpstr>
      <vt:lpstr>Zurückstellung</vt:lpstr>
      <vt:lpstr>SCHULAUFNAHME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Elterninformation 2 Jahre vor der Einschulung</dc:title>
  <dc:creator>Anwender</dc:creator>
  <cp:lastModifiedBy>carol</cp:lastModifiedBy>
  <cp:revision>6</cp:revision>
  <dcterms:created xsi:type="dcterms:W3CDTF">2021-01-26T10:39:10Z</dcterms:created>
  <dcterms:modified xsi:type="dcterms:W3CDTF">2021-02-09T19:57:36Z</dcterms:modified>
</cp:coreProperties>
</file>